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61" r:id="rId8"/>
    <p:sldId id="263" r:id="rId9"/>
    <p:sldId id="264" r:id="rId10"/>
    <p:sldId id="265" r:id="rId11"/>
    <p:sldId id="27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435928"/>
            <a:ext cx="9144000" cy="2387600"/>
          </a:xfrm>
        </p:spPr>
        <p:txBody>
          <a:bodyPr/>
          <a:p>
            <a:r>
              <a:rPr lang="zh-CN" altLang="en-US"/>
              <a:t>微信小程序云开发介绍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948690" y="4880610"/>
            <a:ext cx="10331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官方文档</a:t>
            </a:r>
            <a:r>
              <a:rPr lang="zh-CN" altLang="en-US"/>
              <a:t>： </a:t>
            </a:r>
            <a:r>
              <a:rPr lang="zh-CN" altLang="en-US">
                <a:solidFill>
                  <a:srgbClr val="00B0F0"/>
                </a:solidFill>
              </a:rPr>
              <a:t>https://developers.weixin.qq.com/miniprogram/dev/wxcloud/basis/getting-started.html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8690" y="4144010"/>
            <a:ext cx="1109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测试代码地址</a:t>
            </a:r>
            <a:r>
              <a:rPr lang="zh-CN" altLang="en-US"/>
              <a:t>：</a:t>
            </a:r>
            <a:r>
              <a:rPr lang="zh-CN" altLang="en-US">
                <a:solidFill>
                  <a:srgbClr val="00B0F0"/>
                </a:solidFill>
              </a:rPr>
              <a:t> https://github.com/kabudaaixuexi/cloudwxmini-demo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8690" y="4512310"/>
            <a:ext cx="733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appid</a:t>
            </a:r>
            <a:r>
              <a:rPr lang="zh-CN" altLang="en-US"/>
              <a:t>：</a:t>
            </a:r>
            <a:r>
              <a:rPr lang="zh-CN" altLang="en-US">
                <a:solidFill>
                  <a:srgbClr val="00B0F0"/>
                </a:solidFill>
              </a:rPr>
              <a:t>wxdfd8f70d23cba10c  </a:t>
            </a:r>
            <a:r>
              <a:rPr lang="zh-CN" altLang="en-US">
                <a:solidFill>
                  <a:schemeClr val="tx1"/>
                </a:solidFill>
              </a:rPr>
              <a:t>（测试效果需要开发者权限）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7105" y="5664200"/>
            <a:ext cx="11071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开发工具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7" name="图片 6" descr="屏幕快照 2021-01-14 下午2.30.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0915" y="5302885"/>
            <a:ext cx="1080135" cy="10915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15460" y="2942590"/>
            <a:ext cx="43567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适用于个人项目、功能简单的工具类小程序</a:t>
            </a:r>
            <a:endParaRPr lang="zh-CN" altLang="en-US" sz="12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91260" y="1243330"/>
            <a:ext cx="8199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1.</a:t>
            </a:r>
            <a:r>
              <a:rPr lang="zh-CN" altLang="en-US" sz="2400" b="1"/>
              <a:t>获取测试商品列表（</a:t>
            </a:r>
            <a:r>
              <a:rPr lang="en-US" altLang="zh-CN" sz="2400" b="1"/>
              <a:t>/pages/food/index</a:t>
            </a:r>
            <a:r>
              <a:rPr lang="zh-CN" altLang="en-US" sz="2400" b="1"/>
              <a:t>）</a:t>
            </a:r>
            <a:r>
              <a:rPr lang="en-US" altLang="zh-CN" sz="2400" b="1"/>
              <a:t>(getFoodList)</a:t>
            </a:r>
            <a:endParaRPr lang="en-US" altLang="zh-CN" sz="24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1260" y="2282825"/>
            <a:ext cx="4286250" cy="3267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47155" y="21640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云函数（</a:t>
            </a:r>
            <a:r>
              <a:rPr lang="en-US" altLang="zh-CN"/>
              <a:t>get_food_list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955" y="3016250"/>
            <a:ext cx="4267200" cy="180022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5833110" y="1947545"/>
            <a:ext cx="0" cy="364871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14705" y="1026795"/>
            <a:ext cx="8199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2.</a:t>
            </a:r>
            <a:r>
              <a:rPr lang="zh-CN" altLang="en-US" sz="2400" b="1"/>
              <a:t>云函数新增订单（</a:t>
            </a:r>
            <a:r>
              <a:rPr lang="en-US" altLang="zh-CN" sz="2400" b="1"/>
              <a:t>/pages/home/index</a:t>
            </a:r>
            <a:r>
              <a:rPr lang="zh-CN" altLang="en-US" sz="2400" b="1"/>
              <a:t>）</a:t>
            </a:r>
            <a:r>
              <a:rPr lang="en-US" altLang="zh-CN" sz="2400" b="1"/>
              <a:t>(setOrderList)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6077585" y="19475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云函数（</a:t>
            </a:r>
            <a:r>
              <a:rPr lang="en-US" altLang="zh-CN"/>
              <a:t>set_order_list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833110" y="1947545"/>
            <a:ext cx="0" cy="42627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05" y="1947545"/>
            <a:ext cx="5018405" cy="4530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585" y="2532380"/>
            <a:ext cx="5680075" cy="3717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7550" y="610870"/>
            <a:ext cx="8199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3.</a:t>
            </a:r>
            <a:r>
              <a:rPr lang="zh-CN" altLang="en-US" sz="2400" b="1"/>
              <a:t>获取订单列表（</a:t>
            </a:r>
            <a:r>
              <a:rPr lang="en-US" altLang="zh-CN" sz="2400" b="1"/>
              <a:t>/pages/order/index</a:t>
            </a:r>
            <a:r>
              <a:rPr lang="zh-CN" altLang="en-US" sz="2400" b="1"/>
              <a:t>）</a:t>
            </a:r>
            <a:r>
              <a:rPr lang="en-US" altLang="zh-CN" sz="2400" b="1"/>
              <a:t>(getOrderList)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6243955" y="21640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云函数（</a:t>
            </a:r>
            <a:r>
              <a:rPr lang="en-US" altLang="zh-CN"/>
              <a:t>get_order_list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815330" y="1459865"/>
            <a:ext cx="17780" cy="50755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135" y="4220210"/>
            <a:ext cx="4000500" cy="2210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1353820"/>
            <a:ext cx="3783330" cy="27279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55" y="2981325"/>
            <a:ext cx="4514850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1200" y="1080770"/>
            <a:ext cx="893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4.</a:t>
            </a:r>
            <a:r>
              <a:rPr lang="zh-CN" altLang="en-US" sz="2400" b="1"/>
              <a:t>取餐（修改订单状态）（</a:t>
            </a:r>
            <a:r>
              <a:rPr lang="en-US" altLang="zh-CN" sz="2400" b="1"/>
              <a:t>/pages/order/index</a:t>
            </a:r>
            <a:r>
              <a:rPr lang="zh-CN" altLang="en-US" sz="2400" b="1"/>
              <a:t>）</a:t>
            </a:r>
            <a:r>
              <a:rPr lang="en-US" altLang="zh-CN" sz="2400" b="1"/>
              <a:t>(takemeal)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6284595" y="19475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云函数（takemeal）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815330" y="1784985"/>
            <a:ext cx="0" cy="449770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0" y="1947545"/>
            <a:ext cx="4953000" cy="1895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044950"/>
            <a:ext cx="3466465" cy="2343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95" y="2522855"/>
            <a:ext cx="29908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60070" y="648335"/>
            <a:ext cx="8199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5.</a:t>
            </a:r>
            <a:r>
              <a:rPr lang="zh-CN" altLang="en-US" sz="2400" b="1"/>
              <a:t>评价（</a:t>
            </a:r>
            <a:r>
              <a:rPr lang="en-US" altLang="zh-CN" sz="2400" b="1"/>
              <a:t>/pages/pendingf/index</a:t>
            </a:r>
            <a:r>
              <a:rPr lang="zh-CN" altLang="en-US" sz="2400" b="1"/>
              <a:t>）</a:t>
            </a:r>
            <a:r>
              <a:rPr lang="en-US" altLang="zh-CN" sz="2400" b="1"/>
              <a:t>(setOrderEvaluate)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6243955" y="1349375"/>
            <a:ext cx="565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云函数（新增评价，修改状态）（set_order_evaluate）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966460" y="1349375"/>
            <a:ext cx="18415" cy="50755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70" y="1349375"/>
            <a:ext cx="5057775" cy="5133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955" y="1826260"/>
            <a:ext cx="3095625" cy="2619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90" y="3452495"/>
            <a:ext cx="2794635" cy="317563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8759190" y="3338195"/>
            <a:ext cx="2872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741410" y="3320415"/>
            <a:ext cx="0" cy="3322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29945" y="809625"/>
            <a:ext cx="11034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6.</a:t>
            </a:r>
            <a:r>
              <a:rPr lang="zh-CN" altLang="en-US" sz="2400" b="1"/>
              <a:t>获得评价列表（</a:t>
            </a:r>
            <a:r>
              <a:rPr lang="en-US" altLang="zh-CN" sz="2400" b="1"/>
              <a:t>/pages/evaluate/index</a:t>
            </a:r>
            <a:r>
              <a:rPr lang="zh-CN" altLang="en-US" sz="2400" b="1"/>
              <a:t>）</a:t>
            </a:r>
            <a:r>
              <a:rPr lang="en-US" altLang="zh-CN" sz="2400" b="1"/>
              <a:t>(getEvaluateList)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6159500" y="21278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云函数（get_evaluate_list）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833110" y="1947545"/>
            <a:ext cx="0" cy="364871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2043430"/>
            <a:ext cx="4667250" cy="3457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2819400"/>
            <a:ext cx="5038725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30275" y="989965"/>
            <a:ext cx="8199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ym typeface="+mn-ea"/>
              </a:rPr>
              <a:t>7.</a:t>
            </a:r>
            <a:r>
              <a:rPr lang="zh-CN" altLang="en-US" sz="2400" b="1">
                <a:sym typeface="+mn-ea"/>
              </a:rPr>
              <a:t>追评（</a:t>
            </a:r>
            <a:r>
              <a:rPr lang="en-US" altLang="zh-CN" sz="2400" b="1">
                <a:sym typeface="+mn-ea"/>
              </a:rPr>
              <a:t>/pages/evaluate/index</a:t>
            </a:r>
            <a:r>
              <a:rPr lang="zh-CN" altLang="en-US" sz="2400" b="1">
                <a:sym typeface="+mn-ea"/>
              </a:rPr>
              <a:t>）</a:t>
            </a:r>
            <a:r>
              <a:rPr lang="en-US" altLang="zh-CN" sz="2400" b="1">
                <a:sym typeface="+mn-ea"/>
              </a:rPr>
              <a:t>(commitClick)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6243955" y="19221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云函数（</a:t>
            </a:r>
            <a:r>
              <a:rPr lang="en-US" altLang="zh-CN"/>
              <a:t>review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833110" y="1947545"/>
            <a:ext cx="0" cy="426275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275" y="1947545"/>
            <a:ext cx="4695825" cy="4152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955" y="2399030"/>
            <a:ext cx="3228975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47725" y="1243330"/>
            <a:ext cx="8199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8.</a:t>
            </a:r>
            <a:r>
              <a:rPr lang="zh-CN" altLang="en-US" sz="2400" b="1"/>
              <a:t>删除评价（</a:t>
            </a:r>
            <a:r>
              <a:rPr lang="en-US" altLang="zh-CN" sz="2400" b="1"/>
              <a:t>/pages/</a:t>
            </a:r>
            <a:r>
              <a:rPr lang="en-US" altLang="zh-CN" sz="2400" b="1">
                <a:sym typeface="+mn-ea"/>
              </a:rPr>
              <a:t>evaluate</a:t>
            </a:r>
            <a:r>
              <a:rPr lang="en-US" altLang="zh-CN" sz="2400" b="1"/>
              <a:t>/index</a:t>
            </a:r>
            <a:r>
              <a:rPr lang="zh-CN" altLang="en-US" sz="2400" b="1"/>
              <a:t>）</a:t>
            </a:r>
            <a:r>
              <a:rPr lang="en-US" altLang="zh-CN" sz="2400" b="1"/>
              <a:t>(delEvaluate)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6031865" y="19475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云函数（del_order_evaluate）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692775" y="1947545"/>
            <a:ext cx="0" cy="364871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1865" y="2461895"/>
            <a:ext cx="3371850" cy="2619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164080"/>
            <a:ext cx="3448050" cy="2752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6045200" cy="596265"/>
          </a:xfrm>
        </p:spPr>
        <p:txBody>
          <a:bodyPr>
            <a:normAutofit/>
          </a:bodyPr>
          <a:p>
            <a:r>
              <a:rPr lang="en-US" altLang="zh-CN" sz="3200"/>
              <a:t>1.</a:t>
            </a:r>
            <a:r>
              <a:rPr lang="zh-CN" altLang="en-US" sz="3200"/>
              <a:t>微信小程序的云开发概念</a:t>
            </a:r>
            <a:endParaRPr lang="zh-CN" altLang="en-US" sz="3200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524000" y="2489835"/>
            <a:ext cx="6045200" cy="596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2.</a:t>
            </a:r>
            <a:r>
              <a:rPr lang="zh-CN" altLang="en-US" sz="3200"/>
              <a:t>云开发和传统开发的区别</a:t>
            </a:r>
            <a:endParaRPr lang="zh-CN" altLang="en-US" sz="32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727075" y="3789045"/>
            <a:ext cx="6045200" cy="596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3.</a:t>
            </a:r>
            <a:r>
              <a:rPr lang="zh-CN" altLang="en-US" sz="3200"/>
              <a:t>云开发 API 分类</a:t>
            </a:r>
            <a:endParaRPr lang="zh-CN" altLang="en-US" sz="3200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1859915" y="5088255"/>
            <a:ext cx="6045200" cy="596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4.</a:t>
            </a:r>
            <a:r>
              <a:rPr lang="zh-CN" altLang="en-US" sz="3200"/>
              <a:t>基于云开发的实例及代码标注</a:t>
            </a:r>
            <a:endParaRPr lang="zh-CN" alt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010285"/>
            <a:ext cx="9144000" cy="758190"/>
          </a:xfrm>
        </p:spPr>
        <p:txBody>
          <a:bodyPr>
            <a:noAutofit/>
          </a:bodyPr>
          <a:p>
            <a:r>
              <a:rPr lang="zh-CN" altLang="en-US" sz="3200">
                <a:sym typeface="+mn-ea"/>
              </a:rPr>
              <a:t>微信小程序的云开发概念</a:t>
            </a:r>
            <a:endParaRPr lang="zh-CN" altLang="en-US" sz="32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445385"/>
            <a:ext cx="9144000" cy="1456055"/>
          </a:xfrm>
        </p:spPr>
        <p:txBody>
          <a:bodyPr/>
          <a:p>
            <a:pPr algn="l"/>
            <a:r>
              <a:rPr lang="en-US" altLang="zh-CN"/>
              <a:t>云开发为开发者提供完整的原生云端支持和微信服务支持，无需搭建服务器，使用平台提供的 API 进行核心业务开发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副标题 2"/>
          <p:cNvSpPr>
            <a:spLocks noGrp="1"/>
          </p:cNvSpPr>
          <p:nvPr/>
        </p:nvSpPr>
        <p:spPr>
          <a:xfrm>
            <a:off x="1524000" y="3648710"/>
            <a:ext cx="9144000" cy="145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/>
              <a:t>云开发包含了小程序前端和小程序后端</a:t>
            </a:r>
            <a:r>
              <a:rPr lang="zh-CN" altLang="en-US"/>
              <a:t>，小程序后端包括云函数，云数据库，云存储三大核心模块。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24000" y="4899660"/>
            <a:ext cx="8756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云开发就是一套解决小程序前后端开发的一种云端能力</a:t>
            </a:r>
            <a:endParaRPr lang="zh-CN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13055"/>
            <a:ext cx="9144000" cy="758190"/>
          </a:xfrm>
        </p:spPr>
        <p:txBody>
          <a:bodyPr>
            <a:noAutofit/>
          </a:bodyPr>
          <a:p>
            <a:r>
              <a:rPr lang="zh-CN" altLang="en-US" sz="3200">
                <a:sym typeface="+mn-ea"/>
              </a:rPr>
              <a:t>云开发和传统开发的区别</a:t>
            </a:r>
            <a:r>
              <a:rPr lang="en-US" altLang="zh-CN" sz="3200">
                <a:sym typeface="+mn-ea"/>
              </a:rPr>
              <a:t>(1)</a:t>
            </a:r>
            <a:endParaRPr lang="en-US" altLang="zh-CN" sz="32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458085"/>
            <a:ext cx="9144000" cy="1456055"/>
          </a:xfrm>
        </p:spPr>
        <p:txBody>
          <a:bodyPr>
            <a:normAutofit lnSpcReduction="20000"/>
          </a:bodyPr>
          <a:p>
            <a:pPr algn="l"/>
            <a:r>
              <a:rPr lang="zh-CN" altLang="en-US"/>
              <a:t>传统开发</a:t>
            </a:r>
            <a:endParaRPr lang="zh-CN" altLang="en-US"/>
          </a:p>
        </p:txBody>
      </p:sp>
      <p:sp>
        <p:nvSpPr>
          <p:cNvPr id="4" name="副标题 2"/>
          <p:cNvSpPr>
            <a:spLocks noGrp="1"/>
          </p:cNvSpPr>
          <p:nvPr/>
        </p:nvSpPr>
        <p:spPr>
          <a:xfrm>
            <a:off x="1524000" y="5175885"/>
            <a:ext cx="1586230" cy="4171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/>
              <a:t>云开发</a:t>
            </a:r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965450" y="1841500"/>
            <a:ext cx="1120140" cy="709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2959100" y="2851150"/>
            <a:ext cx="1132840" cy="473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85590" y="1617345"/>
            <a:ext cx="3115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小程序端（前端业务逻辑）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110355" y="3001645"/>
            <a:ext cx="2649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服务器端（后台逻辑，</a:t>
            </a:r>
            <a:r>
              <a:rPr lang="en-US" altLang="zh-CN"/>
              <a:t>java</a:t>
            </a:r>
            <a:r>
              <a:rPr lang="zh-CN" altLang="en-US"/>
              <a:t>，</a:t>
            </a:r>
            <a:r>
              <a:rPr lang="en-US" altLang="zh-CN"/>
              <a:t>node.js,php</a:t>
            </a:r>
            <a:r>
              <a:rPr lang="zh-CN" altLang="en-US"/>
              <a:t>等等）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760210" y="3324225"/>
            <a:ext cx="139382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154035" y="3140075"/>
            <a:ext cx="346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数据库（</a:t>
            </a:r>
            <a:r>
              <a:rPr lang="en-US" altLang="zh-CN"/>
              <a:t>mongodb</a:t>
            </a:r>
            <a:r>
              <a:rPr lang="zh-CN" altLang="en-US"/>
              <a:t>，</a:t>
            </a:r>
            <a:r>
              <a:rPr lang="en-US" altLang="zh-CN"/>
              <a:t>mysql</a:t>
            </a:r>
            <a:r>
              <a:rPr lang="zh-CN" altLang="en-US"/>
              <a:t>等等）</a:t>
            </a:r>
            <a:endParaRPr lang="zh-CN" altLang="en-US"/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2722245" y="4466590"/>
            <a:ext cx="1120140" cy="709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2709545" y="5409565"/>
            <a:ext cx="1132840" cy="473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4085590" y="4228465"/>
            <a:ext cx="3115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小程序前端（前端业务逻辑）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4110355" y="5734050"/>
            <a:ext cx="264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小程序后端（云开发）</a:t>
            </a:r>
            <a:endParaRPr lang="zh-CN" altLang="en-US"/>
          </a:p>
        </p:txBody>
      </p:sp>
      <p:cxnSp>
        <p:nvCxnSpPr>
          <p:cNvPr id="53" name="直接箭头连接符 52"/>
          <p:cNvCxnSpPr/>
          <p:nvPr/>
        </p:nvCxnSpPr>
        <p:spPr>
          <a:xfrm>
            <a:off x="5285105" y="4653280"/>
            <a:ext cx="0" cy="10039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5285105" y="5041265"/>
            <a:ext cx="346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wx.cloud</a:t>
            </a:r>
            <a:endParaRPr lang="en-US" altLang="zh-CN"/>
          </a:p>
        </p:txBody>
      </p:sp>
      <p:cxnSp>
        <p:nvCxnSpPr>
          <p:cNvPr id="55" name="直接箭头连接符 54"/>
          <p:cNvCxnSpPr/>
          <p:nvPr/>
        </p:nvCxnSpPr>
        <p:spPr>
          <a:xfrm flipV="1">
            <a:off x="6457950" y="5093335"/>
            <a:ext cx="1346835" cy="789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6483350" y="5780405"/>
            <a:ext cx="1374140" cy="158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465570" y="5991860"/>
            <a:ext cx="1497330" cy="493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962900" y="4807585"/>
            <a:ext cx="346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云函数（</a:t>
            </a:r>
            <a:r>
              <a:rPr lang="en-US" altLang="zh-CN"/>
              <a:t>node.js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7962900" y="5570855"/>
            <a:ext cx="346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云数据库（</a:t>
            </a:r>
            <a:r>
              <a:rPr lang="en-US" altLang="zh-CN"/>
              <a:t>mongodb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7962900" y="6234430"/>
            <a:ext cx="346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云存储（图片，文件，</a:t>
            </a:r>
            <a:r>
              <a:rPr lang="en-US" altLang="zh-CN"/>
              <a:t>excel</a:t>
            </a:r>
            <a:r>
              <a:rPr lang="zh-CN" altLang="en-US"/>
              <a:t>表格）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87375"/>
            <a:ext cx="9144000" cy="758190"/>
          </a:xfrm>
        </p:spPr>
        <p:txBody>
          <a:bodyPr>
            <a:noAutofit/>
          </a:bodyPr>
          <a:p>
            <a:r>
              <a:rPr lang="zh-CN" altLang="en-US" sz="3200">
                <a:sym typeface="+mn-ea"/>
              </a:rPr>
              <a:t>云开发和传统开发的区别</a:t>
            </a:r>
            <a:r>
              <a:rPr lang="en-US" altLang="zh-CN" sz="3200">
                <a:sym typeface="+mn-ea"/>
              </a:rPr>
              <a:t>(2)</a:t>
            </a:r>
            <a:endParaRPr lang="zh-CN" altLang="en-US" sz="32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917065"/>
            <a:ext cx="3788410" cy="611505"/>
          </a:xfrm>
        </p:spPr>
        <p:txBody>
          <a:bodyPr>
            <a:normAutofit/>
          </a:bodyPr>
          <a:p>
            <a:pPr algn="l"/>
            <a:r>
              <a:rPr lang="en-US"/>
              <a:t>1.</a:t>
            </a:r>
            <a:r>
              <a:t>使用传统开发的优缺点</a:t>
            </a:r>
          </a:p>
          <a:p>
            <a:pPr algn="l"/>
            <a:endParaRPr sz="1800"/>
          </a:p>
        </p:txBody>
      </p:sp>
      <p:sp>
        <p:nvSpPr>
          <p:cNvPr id="5" name="文本框 4"/>
          <p:cNvSpPr txBox="1"/>
          <p:nvPr/>
        </p:nvSpPr>
        <p:spPr>
          <a:xfrm>
            <a:off x="2025650" y="2528570"/>
            <a:ext cx="8087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>
                <a:sym typeface="+mn-ea"/>
              </a:rPr>
              <a:t>优点 : 我们不用管后台逻辑, 直接发送请求即可获取想要的数据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25650" y="2997200"/>
            <a:ext cx="8245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ym typeface="+mn-ea"/>
              </a:rPr>
              <a:t>缺点 : 开发成本太大, 不能个人开发，需要域名、服务器和学习新编程语言</a:t>
            </a:r>
            <a:endParaRPr lang="zh-CN" altLang="en-US"/>
          </a:p>
        </p:txBody>
      </p:sp>
      <p:sp>
        <p:nvSpPr>
          <p:cNvPr id="7" name="副标题 2"/>
          <p:cNvSpPr>
            <a:spLocks noGrp="1"/>
          </p:cNvSpPr>
          <p:nvPr/>
        </p:nvSpPr>
        <p:spPr>
          <a:xfrm>
            <a:off x="1524000" y="3858895"/>
            <a:ext cx="3788410" cy="611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2.</a:t>
            </a:r>
            <a:r>
              <a:t>使用云开发的优缺点</a:t>
            </a:r>
          </a:p>
          <a:p>
            <a:pPr algn="l"/>
            <a:endParaRPr sz="1800"/>
          </a:p>
        </p:txBody>
      </p:sp>
      <p:sp>
        <p:nvSpPr>
          <p:cNvPr id="8" name="文本框 7"/>
          <p:cNvSpPr txBox="1"/>
          <p:nvPr/>
        </p:nvSpPr>
        <p:spPr>
          <a:xfrm>
            <a:off x="2025650" y="4612005"/>
            <a:ext cx="840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>
                <a:sym typeface="+mn-ea"/>
              </a:rPr>
              <a:t>优点 : 完全可以个人开发前后端, 直接上线, 不需要依赖后端, 简单易学</a:t>
            </a:r>
            <a:endParaRPr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25650" y="5156835"/>
            <a:ext cx="8087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>
                <a:sym typeface="+mn-ea"/>
              </a:rPr>
              <a:t>缺点 : 前后端都是我们自己写 , 得学习云开发之类的API</a:t>
            </a:r>
            <a:endParaRPr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87375"/>
            <a:ext cx="9144000" cy="758190"/>
          </a:xfrm>
        </p:spPr>
        <p:txBody>
          <a:bodyPr>
            <a:noAutofit/>
          </a:bodyPr>
          <a:p>
            <a:r>
              <a:rPr sz="3200">
                <a:sym typeface="+mn-ea"/>
              </a:rPr>
              <a:t>云开发 API 分类</a:t>
            </a:r>
            <a:r>
              <a:rPr lang="zh-CN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1</a:t>
            </a:r>
            <a:r>
              <a:rPr lang="zh-CN" sz="3200">
                <a:sym typeface="+mn-ea"/>
              </a:rPr>
              <a:t>）</a:t>
            </a:r>
            <a:endParaRPr lang="zh-CN" sz="32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631315"/>
            <a:ext cx="3788410" cy="611505"/>
          </a:xfrm>
        </p:spPr>
        <p:txBody>
          <a:bodyPr>
            <a:normAutofit/>
          </a:bodyPr>
          <a:p>
            <a:pPr algn="l"/>
            <a:r>
              <a:rPr lang="en-US"/>
              <a:t>1.</a:t>
            </a:r>
            <a:r>
              <a:rPr lang="en-US" b="1">
                <a:latin typeface="Arial Bold" panose="020B0704020202020204" charset="0"/>
              </a:rPr>
              <a:t>云函数</a:t>
            </a:r>
            <a:endParaRPr lang="en-US" b="1">
              <a:latin typeface="Arial Bold" panose="020B07040202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25650" y="2242820"/>
            <a:ext cx="9232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-  </a:t>
            </a:r>
            <a:r>
              <a:rPr>
                <a:sym typeface="+mn-ea"/>
              </a:rPr>
              <a:t>云函数是一段运行在云端的代码，在开发工具内编写、一键上传部署运行后端代码。</a:t>
            </a:r>
            <a:endParaRPr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25650" y="2790190"/>
            <a:ext cx="9531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>
                <a:sym typeface="+mn-ea"/>
              </a:rPr>
              <a:t>-  </a:t>
            </a:r>
            <a:r>
              <a:rPr>
                <a:sym typeface="+mn-ea"/>
              </a:rPr>
              <a:t>小程序内提供了专门用于云函数调用的 API。开发者可以在云函数内使用 wx-server-sdk 提供的 getWXContext 方法获取到每次调用的上下文（appid、openid 等）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</p:txBody>
      </p:sp>
      <p:sp>
        <p:nvSpPr>
          <p:cNvPr id="7" name="副标题 2"/>
          <p:cNvSpPr>
            <a:spLocks noGrp="1"/>
          </p:cNvSpPr>
          <p:nvPr/>
        </p:nvSpPr>
        <p:spPr>
          <a:xfrm>
            <a:off x="1524000" y="4000500"/>
            <a:ext cx="3788410" cy="611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2.</a:t>
            </a:r>
            <a:r>
              <a:rPr b="1">
                <a:latin typeface="Arial Bold" panose="020B0704020202020204" charset="0"/>
              </a:rPr>
              <a:t>云数据库</a:t>
            </a:r>
            <a:endParaRPr b="1">
              <a:latin typeface="Arial Bold" panose="020B0704020202020204" charset="0"/>
            </a:endParaRPr>
          </a:p>
          <a:p>
            <a:pPr algn="l"/>
            <a:endParaRPr sz="1800" b="1">
              <a:latin typeface="Arial Bold" panose="020B070402020202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5650" y="4612005"/>
            <a:ext cx="840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-  </a:t>
            </a:r>
            <a:r>
              <a:rPr>
                <a:sym typeface="+mn-ea"/>
              </a:rPr>
              <a:t>一个既可在小程序前端操作, 也能在云函数中读写的 MongoDB 数据库</a:t>
            </a:r>
            <a:endParaRPr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25650" y="5103495"/>
            <a:ext cx="8087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>
                <a:sym typeface="+mn-ea"/>
              </a:rPr>
              <a:t>-  </a:t>
            </a:r>
            <a:r>
              <a:rPr>
                <a:sym typeface="+mn-ea"/>
              </a:rPr>
              <a:t>一个数据库可以有多个集合（相当于关系型数据中的表），集合可看做一个 JSON 数组，数组中的每个对象就是一条记录，记录的格式是 JSON 对象</a:t>
            </a:r>
            <a:endParaRPr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87375"/>
            <a:ext cx="9144000" cy="758190"/>
          </a:xfrm>
        </p:spPr>
        <p:txBody>
          <a:bodyPr>
            <a:noAutofit/>
          </a:bodyPr>
          <a:p>
            <a:r>
              <a:rPr sz="3200">
                <a:sym typeface="+mn-ea"/>
              </a:rPr>
              <a:t>云开发 API 分类</a:t>
            </a:r>
            <a:r>
              <a:rPr lang="zh-CN" sz="3200">
                <a:sym typeface="+mn-ea"/>
              </a:rPr>
              <a:t>（</a:t>
            </a:r>
            <a:r>
              <a:rPr lang="en-US" altLang="zh-CN" sz="3200">
                <a:sym typeface="+mn-ea"/>
              </a:rPr>
              <a:t>2</a:t>
            </a:r>
            <a:r>
              <a:rPr lang="zh-CN" sz="3200">
                <a:sym typeface="+mn-ea"/>
              </a:rPr>
              <a:t>）</a:t>
            </a:r>
            <a:endParaRPr lang="zh-CN" sz="32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036445"/>
            <a:ext cx="3788410" cy="611505"/>
          </a:xfrm>
        </p:spPr>
        <p:txBody>
          <a:bodyPr>
            <a:normAutofit/>
          </a:bodyPr>
          <a:p>
            <a:pPr algn="l"/>
            <a:r>
              <a:rPr lang="en-US"/>
              <a:t>3.</a:t>
            </a:r>
            <a:r>
              <a:rPr lang="en-US" b="1">
                <a:latin typeface="Arial Bold" panose="020B0704020202020204" charset="0"/>
              </a:rPr>
              <a:t>云存储</a:t>
            </a:r>
            <a:endParaRPr lang="en-US" b="1">
              <a:latin typeface="Arial Bold" panose="020B07040202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25650" y="2824480"/>
            <a:ext cx="9232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>
                <a:sym typeface="+mn-ea"/>
              </a:rPr>
              <a:t>-  </a:t>
            </a:r>
            <a:r>
              <a:rPr>
                <a:sym typeface="+mn-ea"/>
              </a:rPr>
              <a:t>云开发提供了一块存储空间，在小程序前端直接上传/下载云端文件能力，在云开发控制台可视化管理</a:t>
            </a:r>
            <a:endParaRPr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25650" y="3936365"/>
            <a:ext cx="9531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>
                <a:sym typeface="+mn-ea"/>
              </a:rPr>
              <a:t>-  </a:t>
            </a:r>
            <a:r>
              <a:rPr>
                <a:sym typeface="+mn-ea"/>
              </a:rPr>
              <a:t>在小程序端可以分别调用 wx.cloud.uploadFile 和 wx.cloud.downloadFile 完成上传和下载云文件操作</a:t>
            </a:r>
            <a:endParaRPr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87375"/>
            <a:ext cx="9144000" cy="758190"/>
          </a:xfrm>
        </p:spPr>
        <p:txBody>
          <a:bodyPr>
            <a:noAutofit/>
          </a:bodyPr>
          <a:p>
            <a:r>
              <a:rPr lang="zh-CN" altLang="en-US" sz="3200">
                <a:sym typeface="+mn-ea"/>
              </a:rPr>
              <a:t>云开发实例及代码解释</a:t>
            </a:r>
            <a:endParaRPr lang="zh-CN" sz="32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51985" y="3244850"/>
            <a:ext cx="1233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选择商品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68560" y="4060190"/>
            <a:ext cx="142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生成订单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72685" y="4801235"/>
            <a:ext cx="1168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评价订单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38695" y="4801235"/>
            <a:ext cx="1233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模拟取餐</a:t>
            </a: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02195" y="3244850"/>
            <a:ext cx="1268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填写地址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13610" y="4801235"/>
            <a:ext cx="1202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追加评价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275" y="4801235"/>
            <a:ext cx="126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删除评价，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00860" y="3256280"/>
            <a:ext cx="128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模拟登录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985770" y="3434715"/>
            <a:ext cx="1291590" cy="10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5848350" y="3423920"/>
            <a:ext cx="1291590" cy="10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8818245" y="3544570"/>
            <a:ext cx="1101725" cy="51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8670290" y="4428490"/>
            <a:ext cx="1398270" cy="562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3556000" y="4989195"/>
            <a:ext cx="1092835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6449060" y="4982210"/>
            <a:ext cx="774065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184275" y="1805305"/>
            <a:ext cx="3788410" cy="611505"/>
          </a:xfrm>
        </p:spPr>
        <p:txBody>
          <a:bodyPr>
            <a:normAutofit/>
          </a:bodyPr>
          <a:p>
            <a:pPr algn="l"/>
            <a:r>
              <a:rPr lang="zh-CN" altLang="en-US" b="1"/>
              <a:t>大致流程</a:t>
            </a:r>
            <a:endParaRPr lang="zh-CN" altLang="en-US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843530" y="648970"/>
            <a:ext cx="650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zh-CN" altLang="en-US"/>
              <a:t>云开发准备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15645" y="1160780"/>
            <a:ext cx="11150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1.下载微信开发者工具并安装：</a:t>
            </a:r>
            <a:r>
              <a:rPr lang="en-US" altLang="zh-CN" sz="1400">
                <a:solidFill>
                  <a:schemeClr val="accent1"/>
                </a:solidFill>
              </a:rPr>
              <a:t>https://developers.weixin.qq.com/miniprogram/dev/devtools/download.html</a:t>
            </a:r>
            <a:endParaRPr lang="en-US" altLang="zh-CN" sz="140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5645" y="1751965"/>
            <a:ext cx="11150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2.新建项目，后端服务选择小程序云开发</a:t>
            </a:r>
            <a:endParaRPr lang="en-US" altLang="zh-CN" sz="1400">
              <a:solidFill>
                <a:schemeClr val="accent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660" y="1555750"/>
            <a:ext cx="3154680" cy="21437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5645" y="4008120"/>
            <a:ext cx="11150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3.</a:t>
            </a:r>
            <a:r>
              <a:rPr lang="zh-CN" altLang="en-US" sz="1400"/>
              <a:t>新建项目后，点击开发工具的云开发按钮</a:t>
            </a:r>
            <a:endParaRPr lang="en-US" altLang="zh-CN" sz="1400">
              <a:solidFill>
                <a:schemeClr val="accent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4314825"/>
            <a:ext cx="4467225" cy="5575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5645" y="5020945"/>
            <a:ext cx="11150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4.</a:t>
            </a:r>
            <a:r>
              <a:rPr lang="zh-CN" altLang="en-US" sz="1400"/>
              <a:t>点击开通按钮</a:t>
            </a:r>
            <a:endParaRPr lang="en-US" altLang="zh-CN" sz="140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5645" y="5327650"/>
            <a:ext cx="11150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5.</a:t>
            </a:r>
            <a:r>
              <a:rPr lang="zh-CN" altLang="en-US" sz="1400"/>
              <a:t>填写环境名称，基础配额免费</a:t>
            </a:r>
            <a:endParaRPr lang="zh-CN" altLang="en-US" sz="140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5645" y="5634355"/>
            <a:ext cx="11150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6.</a:t>
            </a:r>
            <a:r>
              <a:rPr lang="zh-CN" altLang="en-US" sz="1400"/>
              <a:t>点击确定开通云开发</a:t>
            </a:r>
            <a:endParaRPr lang="zh-CN" altLang="en-US"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719,&quot;width&quot;:1701}"/>
</p:tagLst>
</file>

<file path=ppt/tags/tag2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1859</Words>
  <Application>WPS 演示</Application>
  <PresentationFormat>宽屏</PresentationFormat>
  <Paragraphs>157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方正书宋_GBK</vt:lpstr>
      <vt:lpstr>Wingdings</vt:lpstr>
      <vt:lpstr>Arial Bold</vt:lpstr>
      <vt:lpstr>宋体</vt:lpstr>
      <vt:lpstr>汉仪书宋二KW</vt:lpstr>
      <vt:lpstr>Calibri Light</vt:lpstr>
      <vt:lpstr>Helvetica Neue</vt:lpstr>
      <vt:lpstr>Calibri</vt:lpstr>
      <vt:lpstr>微软雅黑</vt:lpstr>
      <vt:lpstr>汉仪旗黑</vt:lpstr>
      <vt:lpstr>Arial Unicode MS</vt:lpstr>
      <vt:lpstr>Office 主题</vt:lpstr>
      <vt:lpstr>微信小程序云开发介绍</vt:lpstr>
      <vt:lpstr>1.微信小程序的云开发概念</vt:lpstr>
      <vt:lpstr>微信小程序的云开发概念</vt:lpstr>
      <vt:lpstr>云开发和传统开发的区别(1)</vt:lpstr>
      <vt:lpstr>云开发和传统开发的区别(2)</vt:lpstr>
      <vt:lpstr>云开发 API 分类（1）</vt:lpstr>
      <vt:lpstr>云开发 API 分类（2）</vt:lpstr>
      <vt:lpstr>云开发实例及代码解释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</dc:creator>
  <cp:lastModifiedBy>mac</cp:lastModifiedBy>
  <cp:revision>6</cp:revision>
  <dcterms:created xsi:type="dcterms:W3CDTF">2021-01-23T06:47:46Z</dcterms:created>
  <dcterms:modified xsi:type="dcterms:W3CDTF">2021-01-23T06:47:46Z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2052-3.0.2.4882</vt:lpwstr>
  </property>
</Properties>
</file>